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0" r:id="rId2"/>
    <p:sldId id="289" r:id="rId3"/>
    <p:sldId id="290" r:id="rId4"/>
    <p:sldId id="291" r:id="rId5"/>
    <p:sldId id="292" r:id="rId6"/>
    <p:sldId id="269" r:id="rId7"/>
    <p:sldId id="297" r:id="rId8"/>
    <p:sldId id="298" r:id="rId9"/>
    <p:sldId id="299" r:id="rId10"/>
    <p:sldId id="274" r:id="rId11"/>
    <p:sldId id="293" r:id="rId12"/>
    <p:sldId id="275" r:id="rId13"/>
    <p:sldId id="276" r:id="rId14"/>
    <p:sldId id="284" r:id="rId15"/>
    <p:sldId id="294" r:id="rId16"/>
    <p:sldId id="285" r:id="rId17"/>
    <p:sldId id="29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99"/>
    <a:srgbClr val="FF3300"/>
    <a:srgbClr val="FFFFCC"/>
    <a:srgbClr val="CC99FF"/>
    <a:srgbClr val="CC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8F3DEC-2627-4128-8989-C6AB6E4ABD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1ED13-A2A6-4E95-99E1-963D705FEB0C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A20C7-4536-4853-B7F5-2A070179EDA6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02F49-F59B-42EB-AF8A-F55FC52F585B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327B4-8CE1-4810-98E7-51EB7997349D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C3677-D520-49D3-BB77-F44F34FE956B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F4ED-838F-463A-8584-26E00B6C00F8}" type="slidenum">
              <a:rPr lang="en-US"/>
              <a:pPr/>
              <a:t>11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67003-392C-48B8-8007-2C2789DD5B06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2A45C-BE68-4E6E-830E-CC1F97BB05AB}" type="slidenum">
              <a:rPr lang="en-US"/>
              <a:pPr/>
              <a:t>13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148F-4218-40C5-B7AF-95379188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E9AE-F572-4227-8614-E0ED9F582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56EE-5686-41BD-86A4-B2000795A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4C9C-480F-485C-8CDA-B926AE4B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2099-20F5-46F9-87EE-F6A433444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2B5A-5FC7-484F-BF45-907724365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1392-1C61-4E78-BBCA-DEC8B7B6F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A2DA-BDF8-458D-838A-9071E64AC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D587-F46A-4435-A938-608249647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FBC1-9A2C-4162-BF90-9D5ABE409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3C7-B4C4-44B1-BABF-94E853520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61D4-3CBA-4E9E-AABD-5476DD0E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gif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.emf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thunglunghoahong.com/Uploads/News/05012010/Love_Forever/2015194636-hoa-giay.jpg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Luu%20du%20lieu\V&#259;n%20b&#7843;n\0910\RCV%202010\music\GFCLOCK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Luyện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và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BÀI, TIẾT, 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31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BÀI: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thêm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trạng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ngữ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chỉ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nơi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chốn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cho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endParaRPr lang="en-US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08125" y="114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29721" name="WordArt 25"/>
          <p:cNvSpPr>
            <a:spLocks noChangeArrowheads="1" noChangeShapeType="1" noTextEdit="1"/>
          </p:cNvSpPr>
          <p:nvPr/>
        </p:nvSpPr>
        <p:spPr bwMode="auto">
          <a:xfrm>
            <a:off x="1524000" y="1219200"/>
            <a:ext cx="66960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2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THÊM TRẠNG NGỮ CHỈ NƠI CHỐN CHO CÂU</a:t>
            </a:r>
            <a:endParaRPr lang="en-US" sz="32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Ariston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57200" y="1981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* Bài tập 1. Tìm trạng ngữ chỉ nơi chốn trong các câu sau: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219200" y="76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endParaRPr lang="en-US" sz="2800" b="1" u="sng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152400" y="3048000"/>
            <a:ext cx="8991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Trước rạp, người ta dọn dẹp sạch sẽ, sắp một hàng ghế dài.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                                                                        </a:t>
            </a:r>
            <a:r>
              <a:rPr lang="en-US" sz="2800" i="1">
                <a:solidFill>
                  <a:srgbClr val="0000CC"/>
                </a:solidFill>
                <a:latin typeface="Times New Roman" pitchFamily="18" charset="0"/>
              </a:rPr>
              <a:t>Phi Vân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152400" y="4081463"/>
            <a:ext cx="70104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b) Trên bờ, tiếng trống càng thúc dữ dội.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                                        </a:t>
            </a:r>
            <a:r>
              <a:rPr lang="en-US" sz="2800" i="1">
                <a:solidFill>
                  <a:srgbClr val="0000CC"/>
                </a:solidFill>
                <a:latin typeface="Times New Roman" pitchFamily="18" charset="0"/>
              </a:rPr>
              <a:t>Chu Văn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2400" y="5148263"/>
            <a:ext cx="8763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c) Dưới những mái nhà ẩm nước, mọi người vẫn thu mình trong giấc ngủ mệt mỏi.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                                                       </a:t>
            </a:r>
            <a:r>
              <a:rPr lang="en-US" sz="2800" i="1">
                <a:solidFill>
                  <a:srgbClr val="0000CC"/>
                </a:solidFill>
                <a:latin typeface="Times New Roman" pitchFamily="18" charset="0"/>
              </a:rPr>
              <a:t>Nguyễn Trọng Tân</a:t>
            </a:r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609600" y="3505200"/>
            <a:ext cx="13716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685800" y="4529138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609600" y="5638800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  <p:bldP spid="29724" grpId="0"/>
      <p:bldP spid="29725" grpId="0"/>
      <p:bldP spid="29726" grpId="0"/>
      <p:bldP spid="29727" grpId="0" animBg="1"/>
      <p:bldP spid="29728" grpId="0" animBg="1"/>
      <p:bldP spid="297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4648200" cy="457200"/>
          </a:xfrm>
          <a:prstGeom prst="rect">
            <a:avLst/>
          </a:prstGeom>
          <a:noFill/>
        </p:spPr>
      </p:pic>
      <p:pic>
        <p:nvPicPr>
          <p:cNvPr id="69635" name="Picture 3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400800"/>
            <a:ext cx="4800600" cy="457200"/>
          </a:xfrm>
          <a:prstGeom prst="rect">
            <a:avLst/>
          </a:prstGeom>
          <a:noFill/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533400" y="1752600"/>
            <a:ext cx="7848600" cy="4038600"/>
          </a:xfrm>
          <a:prstGeom prst="flowChartAlternateProcess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* </a:t>
            </a:r>
            <a:r>
              <a:rPr lang="en-US" sz="3600" u="sng">
                <a:solidFill>
                  <a:srgbClr val="FF0000"/>
                </a:solidFill>
              </a:rPr>
              <a:t>Kết luận</a:t>
            </a:r>
          </a:p>
        </p:txBody>
      </p:sp>
      <p:pic>
        <p:nvPicPr>
          <p:cNvPr id="69641" name="Picture 9" descr="butterfly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0591">
            <a:off x="314325" y="1546225"/>
            <a:ext cx="971550" cy="1081088"/>
          </a:xfrm>
          <a:prstGeom prst="rect">
            <a:avLst/>
          </a:prstGeom>
          <a:noFill/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62000" y="3152775"/>
            <a:ext cx="7315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Những trạng ngữ trên có tác dụng làm rõ nghĩa cho cả câu, cho ta biết rõ là những sự việc này đang diễn ra ở đâu ? Đó là trạng ngữ chỉ nơi chốn. Để tìm trạng ngữ chỉ nơi chốn ta đặt câu hỏi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Ở đâu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08125" y="114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57200" y="2133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* Bài tập 2. Thêm các trạng ngữ chỉ nơi chốn cho những câu sau: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0" y="30480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………. , em giúp bố mẹ làm những công việc gia đình.</a:t>
            </a:r>
            <a:endParaRPr lang="en-US" sz="2800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0" y="4081463"/>
            <a:ext cx="929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b) ………, em rất chăm chú nghe giảng và hăng hái phát biểu.</a:t>
            </a:r>
            <a:endParaRPr lang="en-US" sz="2800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14288" y="5148263"/>
            <a:ext cx="876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c) ……………. ., hoa đã nở.</a:t>
            </a:r>
            <a:endParaRPr lang="en-US" sz="2800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57200" y="3062288"/>
            <a:ext cx="120491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Ở nhà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457200" y="4067175"/>
            <a:ext cx="1066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Ở lớp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57188" y="5119688"/>
            <a:ext cx="2133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Trong vườn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31762" grpId="0"/>
      <p:bldP spid="31763" grpId="0"/>
      <p:bldP spid="31764" grpId="0" animBg="1"/>
      <p:bldP spid="31765" grpId="0" animBg="1"/>
      <p:bldP spid="317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95250" y="3657600"/>
            <a:ext cx="8915400" cy="3962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a) Ngoài đường,…………..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b) Trong nhà, ………..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c) Trên đường đến trường, ………..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d) Ở bên kia sườn núi, ……….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57200" y="19812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* Bài tập 3: Các câu dưới đây chỉ mới có trạng ngữ chỉ nơi chốn. Hãy thêm những bộ phận cần thiết để hoàn chỉnh những câu ấy.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367088" y="5224463"/>
            <a:ext cx="54864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Times New Roman" pitchFamily="18" charset="0"/>
              </a:rPr>
              <a:t>đàn bò thung thăng gặm cỏ.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557463" y="3681413"/>
            <a:ext cx="52578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Times New Roman" pitchFamily="18" charset="0"/>
              </a:rPr>
              <a:t>mọi người đi lại tấp nập.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2166938" y="4186238"/>
            <a:ext cx="59436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Times New Roman" pitchFamily="18" charset="0"/>
              </a:rPr>
              <a:t>cả gia đình vui vẻ bên mâm cơm.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971925" y="4691063"/>
            <a:ext cx="51054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Times New Roman" pitchFamily="18" charset="0"/>
              </a:rPr>
              <a:t>em đã giúp một bà cụ qua đường.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9" grpId="0" animBg="1"/>
      <p:bldP spid="33808" grpId="0" animBg="1"/>
      <p:bldP spid="33809" grpId="0" animBg="1"/>
      <p:bldP spid="33810" grpId="0" animBg="1"/>
      <p:bldP spid="338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85800" y="197485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* Chọn chữ cái a, b, c hoặc d trước ý trả lời đúng nhất.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609600" y="304165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Trong câu “ 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Dưới bếp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, mẹ em đang chuẩn bị bữa cơm chiều.” Trạng ngữ trả lời cho câu hỏi nào?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219200" y="4110038"/>
            <a:ext cx="5643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a.  Khi nào?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214438" y="4719638"/>
            <a:ext cx="564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b.  Ở đâu?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219200" y="5329238"/>
            <a:ext cx="5643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 Để làm gì?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219200" y="6015038"/>
            <a:ext cx="5643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d.  Vì sao?</a:t>
            </a: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1081088" y="4672013"/>
            <a:ext cx="6096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1214438" y="4719638"/>
            <a:ext cx="564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b.  Ở đâu?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2" grpId="0" animBg="1"/>
      <p:bldP spid="57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19954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* Chọn chữ cái a, b, c hoặc d trước ý trả lời đúng nhất.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09600" y="2681288"/>
            <a:ext cx="830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“ 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Dưới bếp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mẹ em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đang chuẩn bị bữa cơm chiều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.”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219200" y="4114800"/>
            <a:ext cx="5643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a.  Dưới bếp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14438" y="4724400"/>
            <a:ext cx="5643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b.  mẹ em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19200" y="5334000"/>
            <a:ext cx="5643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 đang chuẩn bị bữa cơm chiều.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219200" y="6019800"/>
            <a:ext cx="5643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d.  Cả ý a, b, c đều sai.</a:t>
            </a:r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1081088" y="4100513"/>
            <a:ext cx="6096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214438" y="4114800"/>
            <a:ext cx="5643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a.  Dưới bếp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066800" y="3429000"/>
            <a:ext cx="5068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Trạng ngữ trong câu trên là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16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* Chọn chữ cái a, b, c hoặc d trước ý trả lời đúng nhất.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2400" y="2376488"/>
            <a:ext cx="9144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Câu văn sau có mấy trạng ngữ ?</a:t>
            </a:r>
            <a:endParaRPr lang="en-US" sz="400" b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    Trên các lề phố, trước cổng cơ quan, trên mặt đường nhựa, 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từ khắp năm cửa ô trở vào, hoa sấu vẫn nở, vẫn vương vãi khắp 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thủ đô.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295400" y="43434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a. 2 trạng ngữ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295400" y="48910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b. 3 trạng ngữ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295400" y="6096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d. 5 trạng ngữ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295400" y="54864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4 trạng ngữ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295400" y="54864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c. 4 trạng ngữ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584200" y="3429000"/>
            <a:ext cx="1905000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628900" y="3443288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5257800" y="3429000"/>
            <a:ext cx="2717800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54000" y="3924300"/>
            <a:ext cx="327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1233488" y="554831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pic>
        <p:nvPicPr>
          <p:cNvPr id="58387" name="Picture 19" descr="butterfly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91406">
            <a:off x="-42862" y="-66676"/>
            <a:ext cx="990600" cy="990601"/>
          </a:xfrm>
          <a:prstGeom prst="rect">
            <a:avLst/>
          </a:prstGeom>
          <a:noFill/>
        </p:spPr>
      </p:pic>
      <p:pic>
        <p:nvPicPr>
          <p:cNvPr id="58390" name="Picture 22" descr="bgflw_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99" t="28947" r="3334"/>
          <a:stretch>
            <a:fillRect/>
          </a:stretch>
        </p:blipFill>
        <p:spPr bwMode="auto">
          <a:xfrm>
            <a:off x="6248400" y="4800600"/>
            <a:ext cx="2895600" cy="2057400"/>
          </a:xfrm>
          <a:prstGeom prst="rect">
            <a:avLst/>
          </a:prstGeom>
          <a:noFill/>
        </p:spPr>
      </p:pic>
      <p:pic>
        <p:nvPicPr>
          <p:cNvPr id="58391" name="Picture 23" descr="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6556">
            <a:off x="7181850" y="5048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1734 C -0.03073 -0.33781 -0.03594 -0.69272 -0.14774 -0.69943 C -0.25955 -0.70613 -0.4783 -0.36463 -0.69687 -0.02289 " pathEditMode="relative" rAng="0" ptsTypes="aaA">
                                      <p:cBhvr>
                                        <p:cTn id="14" dur="3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  <p:bldP spid="58382" grpId="0" animBg="1"/>
      <p:bldP spid="58383" grpId="0" animBg="1"/>
      <p:bldP spid="58384" grpId="0" animBg="1"/>
      <p:bldP spid="58385" grpId="0" animBg="1"/>
      <p:bldP spid="583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7488"/>
            <a:ext cx="9144000" cy="3948112"/>
          </a:xfrm>
          <a:prstGeom prst="rect">
            <a:avLst/>
          </a:prstGeom>
          <a:noFill/>
        </p:spPr>
      </p:pic>
      <p:pic>
        <p:nvPicPr>
          <p:cNvPr id="73731" name="Picture 3" descr="FC393A0D6B0F44E2BDCF0A912FDC3DC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967288"/>
            <a:ext cx="952500" cy="1143000"/>
          </a:xfrm>
          <a:prstGeom prst="rect">
            <a:avLst/>
          </a:prstGeom>
          <a:noFill/>
        </p:spPr>
      </p:pic>
      <p:pic>
        <p:nvPicPr>
          <p:cNvPr id="73732" name="Picture 4" descr="FC393A0D6B0F44E2BDCF0A912FDC3DC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705100" y="4891088"/>
            <a:ext cx="876300" cy="1143000"/>
          </a:xfrm>
          <a:prstGeom prst="rect">
            <a:avLst/>
          </a:prstGeom>
          <a:noFill/>
        </p:spPr>
      </p:pic>
      <p:pic>
        <p:nvPicPr>
          <p:cNvPr id="73733" name="Picture 5" descr="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24288"/>
            <a:ext cx="457200" cy="427037"/>
          </a:xfrm>
          <a:prstGeom prst="rect">
            <a:avLst/>
          </a:prstGeom>
          <a:noFill/>
        </p:spPr>
      </p:pic>
      <p:pic>
        <p:nvPicPr>
          <p:cNvPr id="73734" name="Picture 6" descr="AG001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18755">
            <a:off x="457200" y="2938463"/>
            <a:ext cx="409575" cy="352425"/>
          </a:xfrm>
          <a:prstGeom prst="rect">
            <a:avLst/>
          </a:prstGeom>
          <a:noFill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219200" y="228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VNI-Times" pitchFamily="2" charset="0"/>
              </a:rPr>
              <a:t>* </a:t>
            </a:r>
            <a:r>
              <a:rPr lang="en-US" sz="4000" u="sng">
                <a:solidFill>
                  <a:srgbClr val="FF0000"/>
                </a:solidFill>
                <a:latin typeface="VNI-Times" pitchFamily="2" charset="0"/>
              </a:rPr>
              <a:t>Nhaän xeùt - Daën doø </a:t>
            </a:r>
            <a:r>
              <a:rPr lang="en-US" sz="4000">
                <a:solidFill>
                  <a:srgbClr val="FF0000"/>
                </a:solidFill>
                <a:latin typeface="VNI-Times" pitchFamily="2" charset="0"/>
              </a:rPr>
              <a:t>:</a:t>
            </a:r>
          </a:p>
        </p:txBody>
      </p:sp>
      <p:pic>
        <p:nvPicPr>
          <p:cNvPr id="73736" name="Picture 8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36556">
            <a:off x="6115050" y="4281488"/>
            <a:ext cx="1428750" cy="1428750"/>
          </a:xfrm>
          <a:prstGeom prst="rect">
            <a:avLst/>
          </a:prstGeom>
          <a:noFill/>
        </p:spPr>
      </p:pic>
      <p:pic>
        <p:nvPicPr>
          <p:cNvPr id="73737" name="Picture 9" descr="AG001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6302">
            <a:off x="7772400" y="4891088"/>
            <a:ext cx="409575" cy="352425"/>
          </a:xfrm>
          <a:prstGeom prst="rect">
            <a:avLst/>
          </a:prstGeom>
          <a:noFill/>
        </p:spPr>
      </p:pic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33400" y="914400"/>
            <a:ext cx="807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VNI-Times" pitchFamily="2" charset="0"/>
              </a:rPr>
              <a:t>Xem tröôùc baøi: Theâm traïng ngöõ chæ thôøi gian cho caâu.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9305 C -0.05937 -0.18611 -0.11875 -0.27893 -0.21268 -0.28472 C -0.3066 -0.29027 -0.50556 -0.15393 -0.56355 -0.12847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J01019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5238750" cy="5334000"/>
          </a:xfrm>
          <a:prstGeom prst="rect">
            <a:avLst/>
          </a:prstGeom>
          <a:noFill/>
        </p:spPr>
      </p:pic>
      <p:pic>
        <p:nvPicPr>
          <p:cNvPr id="63491" name="Picture 3" descr="FD02071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7435">
            <a:off x="1925638" y="2278063"/>
            <a:ext cx="1450975" cy="1597025"/>
          </a:xfrm>
          <a:prstGeom prst="rect">
            <a:avLst/>
          </a:prstGeom>
          <a:noFill/>
        </p:spPr>
      </p:pic>
      <p:pic>
        <p:nvPicPr>
          <p:cNvPr id="63492" name="Picture 4" descr="FD02071_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330005" flipH="1">
            <a:off x="4827588" y="2941638"/>
            <a:ext cx="1622425" cy="1574800"/>
          </a:xfrm>
          <a:prstGeom prst="rect">
            <a:avLst/>
          </a:prstGeom>
          <a:noFill/>
        </p:spPr>
      </p:pic>
      <p:pic>
        <p:nvPicPr>
          <p:cNvPr id="63493" name="Picture 5" descr="FD02071_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78025">
            <a:off x="3629025" y="1408113"/>
            <a:ext cx="1439863" cy="1585912"/>
          </a:xfrm>
          <a:prstGeom prst="rect">
            <a:avLst/>
          </a:prstGeom>
          <a:noFill/>
        </p:spPr>
      </p:pic>
      <p:sp>
        <p:nvSpPr>
          <p:cNvPr id="63494" name="AutoShape 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685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838200" y="3048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209800" y="1524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TRÒ CHƠI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: HÁI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3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2"/>
                  </p:tgtEl>
                </p:cond>
              </p:nextCondLst>
            </p:seq>
          </p:childTnLst>
        </p:cTn>
      </p:par>
    </p:tnLst>
    <p:bldLst>
      <p:bldP spid="634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762000" y="2925763"/>
            <a:ext cx="8382000" cy="519112"/>
            <a:chOff x="480" y="1603"/>
            <a:chExt cx="5280" cy="327"/>
          </a:xfrm>
        </p:grpSpPr>
        <p:sp>
          <p:nvSpPr>
            <p:cNvPr id="64515" name="WordArt 3"/>
            <p:cNvSpPr>
              <a:spLocks noChangeArrowheads="1" noChangeShapeType="1" noTextEdit="1"/>
            </p:cNvSpPr>
            <p:nvPr/>
          </p:nvSpPr>
          <p:spPr bwMode="auto">
            <a:xfrm rot="5400000">
              <a:off x="547" y="1584"/>
              <a:ext cx="237" cy="3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VNI-Times"/>
                </a:rPr>
                <a:t>a</a:t>
              </a:r>
            </a:p>
          </p:txBody>
        </p:sp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960" y="1603"/>
              <a:ext cx="48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Thành phần phụ của câu.</a:t>
              </a:r>
            </a:p>
          </p:txBody>
        </p:sp>
      </p:grp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781050" y="3992563"/>
            <a:ext cx="8362950" cy="519112"/>
            <a:chOff x="492" y="2131"/>
            <a:chExt cx="5268" cy="327"/>
          </a:xfrm>
        </p:grpSpPr>
        <p:sp>
          <p:nvSpPr>
            <p:cNvPr id="64518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" y="2115"/>
              <a:ext cx="237" cy="3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VNI-Times"/>
                </a:rPr>
                <a:t>b</a:t>
              </a: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960" y="2131"/>
              <a:ext cx="48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Thành phần chính của câu.</a:t>
              </a:r>
            </a:p>
          </p:txBody>
        </p:sp>
      </p:grpSp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762000" y="5745163"/>
            <a:ext cx="8382000" cy="519112"/>
            <a:chOff x="480" y="2935"/>
            <a:chExt cx="5280" cy="327"/>
          </a:xfrm>
        </p:grpSpPr>
        <p:sp>
          <p:nvSpPr>
            <p:cNvPr id="64521" name="WordArt 9"/>
            <p:cNvSpPr>
              <a:spLocks noChangeArrowheads="1" noChangeShapeType="1" noTextEdit="1"/>
            </p:cNvSpPr>
            <p:nvPr/>
          </p:nvSpPr>
          <p:spPr bwMode="auto">
            <a:xfrm rot="5400000">
              <a:off x="547" y="2918"/>
              <a:ext cx="237" cy="3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VNI-Times"/>
                </a:rPr>
                <a:t>d</a:t>
              </a:r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960" y="2935"/>
              <a:ext cx="48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Cả ý a và b đều sai.</a:t>
              </a:r>
            </a:p>
          </p:txBody>
        </p:sp>
      </p:grpSp>
      <p:grpSp>
        <p:nvGrpSpPr>
          <p:cNvPr id="64523" name="Group 11"/>
          <p:cNvGrpSpPr>
            <a:grpSpLocks/>
          </p:cNvGrpSpPr>
          <p:nvPr/>
        </p:nvGrpSpPr>
        <p:grpSpPr bwMode="auto">
          <a:xfrm>
            <a:off x="762000" y="4876800"/>
            <a:ext cx="8382000" cy="519113"/>
            <a:chOff x="480" y="3427"/>
            <a:chExt cx="5280" cy="327"/>
          </a:xfrm>
        </p:grpSpPr>
        <p:sp>
          <p:nvSpPr>
            <p:cNvPr id="64524" name="WordArt 12"/>
            <p:cNvSpPr>
              <a:spLocks noChangeArrowheads="1" noChangeShapeType="1" noTextEdit="1"/>
            </p:cNvSpPr>
            <p:nvPr/>
          </p:nvSpPr>
          <p:spPr bwMode="auto">
            <a:xfrm rot="5400000">
              <a:off x="547" y="3411"/>
              <a:ext cx="237" cy="3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VNI-Times"/>
                </a:rPr>
                <a:t>c</a:t>
              </a:r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960" y="3427"/>
              <a:ext cx="48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Cả ý a và b đều đúng.</a:t>
              </a:r>
            </a:p>
          </p:txBody>
        </p:sp>
      </p:grp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838200" y="17526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  Trạng ngữ là thành phần gì của câu ?</a:t>
            </a:r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673100" y="28194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609600" y="609600"/>
            <a:ext cx="8001000" cy="762000"/>
          </a:xfrm>
          <a:prstGeom prst="bevel">
            <a:avLst>
              <a:gd name="adj" fmla="val 12500"/>
            </a:avLst>
          </a:prstGeom>
          <a:solidFill>
            <a:srgbClr val="A8EEFE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Em hãy chọn ý đúng nhất ghi vào bảng con</a:t>
            </a:r>
          </a:p>
        </p:txBody>
      </p:sp>
      <p:pic>
        <p:nvPicPr>
          <p:cNvPr id="64532" name="Picture 20" descr="bgflw_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99" t="28947" r="3334"/>
          <a:stretch>
            <a:fillRect/>
          </a:stretch>
        </p:blipFill>
        <p:spPr bwMode="auto">
          <a:xfrm>
            <a:off x="6248400" y="4800600"/>
            <a:ext cx="2895600" cy="2057400"/>
          </a:xfrm>
          <a:prstGeom prst="rect">
            <a:avLst/>
          </a:prstGeom>
          <a:noFill/>
        </p:spPr>
      </p:pic>
      <p:pic>
        <p:nvPicPr>
          <p:cNvPr id="64533" name="Picture 21" descr="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6556">
            <a:off x="7181850" y="5048250"/>
            <a:ext cx="1428750" cy="1428750"/>
          </a:xfrm>
          <a:prstGeom prst="rect">
            <a:avLst/>
          </a:prstGeom>
          <a:noFill/>
        </p:spPr>
      </p:pic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1524000" y="2924175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Thành phần phụ của câu.</a:t>
            </a:r>
          </a:p>
        </p:txBody>
      </p:sp>
      <p:sp>
        <p:nvSpPr>
          <p:cNvPr id="64535" name="AutoShape 2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6172200"/>
            <a:ext cx="738188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3.64162E-6 C 0.03646 -0.2363 0.09479 -0.4726 -0.02187 -0.54336 C -0.13854 -0.61411 -0.60885 -0.42521 -0.72187 -0.4249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30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30" grpId="0" animBg="1"/>
      <p:bldP spid="64531" grpId="0" animBg="1"/>
      <p:bldP spid="645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1066800" y="3138488"/>
            <a:ext cx="8077200" cy="519112"/>
            <a:chOff x="480" y="1833"/>
            <a:chExt cx="5280" cy="327"/>
          </a:xfrm>
        </p:grpSpPr>
        <p:sp>
          <p:nvSpPr>
            <p:cNvPr id="65539" name="WordArt 3"/>
            <p:cNvSpPr>
              <a:spLocks noChangeArrowheads="1" noChangeShapeType="1" noTextEdit="1"/>
            </p:cNvSpPr>
            <p:nvPr/>
          </p:nvSpPr>
          <p:spPr bwMode="auto">
            <a:xfrm rot="5400000">
              <a:off x="547" y="1805"/>
              <a:ext cx="237" cy="3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VNI-Times"/>
                </a:rPr>
                <a:t>a</a:t>
              </a:r>
            </a:p>
          </p:txBody>
        </p:sp>
        <p:sp>
          <p:nvSpPr>
            <p:cNvPr id="65540" name="Text Box 4"/>
            <p:cNvSpPr txBox="1">
              <a:spLocks noChangeArrowheads="1"/>
            </p:cNvSpPr>
            <p:nvPr/>
          </p:nvSpPr>
          <p:spPr bwMode="auto">
            <a:xfrm>
              <a:off x="960" y="1833"/>
              <a:ext cx="48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 Khi nào ? Ở đâu ? Như thế nào ?</a:t>
              </a:r>
            </a:p>
          </p:txBody>
        </p:sp>
      </p:grp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1085850" y="3886200"/>
            <a:ext cx="8058150" cy="519113"/>
            <a:chOff x="492" y="2457"/>
            <a:chExt cx="5268" cy="327"/>
          </a:xfrm>
        </p:grpSpPr>
        <p:sp>
          <p:nvSpPr>
            <p:cNvPr id="65542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" y="2432"/>
              <a:ext cx="237" cy="3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VNI-Times"/>
                </a:rPr>
                <a:t>b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960" y="2457"/>
              <a:ext cx="48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 Vì sao ? Để làm gì ?</a:t>
              </a:r>
            </a:p>
          </p:txBody>
        </p:sp>
      </p:grp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1066800" y="4648200"/>
            <a:ext cx="7543800" cy="519113"/>
            <a:chOff x="480" y="2995"/>
            <a:chExt cx="4512" cy="275"/>
          </a:xfrm>
        </p:grpSpPr>
        <p:sp>
          <p:nvSpPr>
            <p:cNvPr id="65545" name="WordArt 9"/>
            <p:cNvSpPr>
              <a:spLocks noChangeArrowheads="1" noChangeShapeType="1" noTextEdit="1"/>
            </p:cNvSpPr>
            <p:nvPr/>
          </p:nvSpPr>
          <p:spPr bwMode="auto">
            <a:xfrm rot="5400000">
              <a:off x="547" y="2960"/>
              <a:ext cx="237" cy="3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VNI-Times"/>
                </a:rPr>
                <a:t>c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60" y="2995"/>
              <a:ext cx="403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Khi nào ? Ở đâu ? Vì sao ? Để làm gì ?</a:t>
              </a:r>
            </a:p>
          </p:txBody>
        </p:sp>
      </p:grp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990600" y="5562600"/>
            <a:ext cx="8153400" cy="519113"/>
            <a:chOff x="480" y="3487"/>
            <a:chExt cx="4512" cy="327"/>
          </a:xfrm>
        </p:grpSpPr>
        <p:sp>
          <p:nvSpPr>
            <p:cNvPr id="65548" name="WordArt 12"/>
            <p:cNvSpPr>
              <a:spLocks noChangeArrowheads="1" noChangeShapeType="1" noTextEdit="1"/>
            </p:cNvSpPr>
            <p:nvPr/>
          </p:nvSpPr>
          <p:spPr bwMode="auto">
            <a:xfrm rot="5400000">
              <a:off x="547" y="3471"/>
              <a:ext cx="237" cy="3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b="1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VNI-Times"/>
                </a:rPr>
                <a:t>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960" y="3487"/>
              <a:ext cx="40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Tất cả ý a, b, c đều đúng.</a:t>
              </a:r>
            </a:p>
          </p:txBody>
        </p:sp>
      </p:grp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838200" y="190500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 Để tìm trạng ngữ người ta thường đặt câu hỏi nào ?</a:t>
            </a: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990600" y="44958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auto">
          <a:xfrm>
            <a:off x="609600" y="609600"/>
            <a:ext cx="8001000" cy="762000"/>
          </a:xfrm>
          <a:prstGeom prst="bevel">
            <a:avLst>
              <a:gd name="adj" fmla="val 12500"/>
            </a:avLst>
          </a:prstGeom>
          <a:solidFill>
            <a:srgbClr val="A8EEFE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Em hãy chọn ý đúng nhất ghi vào bảng con</a:t>
            </a:r>
          </a:p>
        </p:txBody>
      </p:sp>
      <p:pic>
        <p:nvPicPr>
          <p:cNvPr id="65556" name="Picture 20" descr="bgflw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99" t="28947" r="3334"/>
          <a:stretch>
            <a:fillRect/>
          </a:stretch>
        </p:blipFill>
        <p:spPr bwMode="auto">
          <a:xfrm>
            <a:off x="6248400" y="1905000"/>
            <a:ext cx="2895600" cy="2057400"/>
          </a:xfrm>
          <a:prstGeom prst="rect">
            <a:avLst/>
          </a:prstGeom>
          <a:noFill/>
        </p:spPr>
      </p:pic>
      <p:pic>
        <p:nvPicPr>
          <p:cNvPr id="65557" name="Picture 21" descr="17"/>
          <p:cNvPicPr>
            <a:picLocks noChangeAspect="1" noChangeArrowheads="1" noCrop="1"/>
          </p:cNvPicPr>
          <p:nvPr/>
        </p:nvPicPr>
        <p:blipFill>
          <a:blip r:embed="rId6">
            <a:lum bright="-32000" contrast="68000"/>
          </a:blip>
          <a:srcRect/>
          <a:stretch>
            <a:fillRect/>
          </a:stretch>
        </p:blipFill>
        <p:spPr bwMode="auto">
          <a:xfrm rot="336556">
            <a:off x="7181850" y="2166938"/>
            <a:ext cx="1428750" cy="1428750"/>
          </a:xfrm>
          <a:prstGeom prst="rect">
            <a:avLst/>
          </a:prstGeom>
          <a:noFill/>
        </p:spPr>
      </p:pic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1871663" y="4630738"/>
            <a:ext cx="67056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Khi nào ? Ở đâu ? Vì sao ? Để làm gì ?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5559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0" y="6096000"/>
            <a:ext cx="838200" cy="762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00208 C 0.0434 0.22567 0.10886 0.45364 0.04323 0.44601 C -0.02239 0.43838 -0.29357 -0.01641 -0.41545 -0.04855 C -0.53732 -0.08069 -0.61302 0.08648 -0.68854 0.25364 " pathEditMode="relative" rAng="0" ptsTypes="aaaA">
                                      <p:cBhvr>
                                        <p:cTn id="37" dur="3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1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/>
      <p:bldP spid="65551" grpId="0" animBg="1"/>
      <p:bldP spid="655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bgflw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99" t="28947" r="3334"/>
          <a:stretch>
            <a:fillRect/>
          </a:stretch>
        </p:blipFill>
        <p:spPr bwMode="auto">
          <a:xfrm>
            <a:off x="6248400" y="4800600"/>
            <a:ext cx="2895600" cy="2057400"/>
          </a:xfrm>
          <a:prstGeom prst="rect">
            <a:avLst/>
          </a:prstGeom>
          <a:noFill/>
        </p:spPr>
      </p:pic>
      <p:pic>
        <p:nvPicPr>
          <p:cNvPr id="66568" name="Picture 8" descr="17"/>
          <p:cNvPicPr>
            <a:picLocks noChangeAspect="1" noChangeArrowheads="1" noCrop="1"/>
          </p:cNvPicPr>
          <p:nvPr/>
        </p:nvPicPr>
        <p:blipFill>
          <a:blip r:embed="rId4">
            <a:lum bright="-32000" contrast="68000"/>
          </a:blip>
          <a:srcRect/>
          <a:stretch>
            <a:fillRect/>
          </a:stretch>
        </p:blipFill>
        <p:spPr bwMode="auto">
          <a:xfrm rot="336556">
            <a:off x="7181850" y="5048250"/>
            <a:ext cx="1428750" cy="1428750"/>
          </a:xfrm>
          <a:prstGeom prst="rect">
            <a:avLst/>
          </a:prstGeom>
          <a:noFill/>
        </p:spPr>
      </p:pic>
      <p:sp>
        <p:nvSpPr>
          <p:cNvPr id="66569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0" y="6096000"/>
            <a:ext cx="838200" cy="762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990600" y="304800"/>
            <a:ext cx="6858000" cy="3352800"/>
          </a:xfrm>
          <a:prstGeom prst="cloudCallout">
            <a:avLst>
              <a:gd name="adj1" fmla="val 48634"/>
              <a:gd name="adj2" fmla="val 94699"/>
            </a:avLst>
          </a:prstGeom>
          <a:solidFill>
            <a:srgbClr val="FFFFCC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981200" y="1066800"/>
            <a:ext cx="5257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 Đọc lại đoạn văn ngắn kể về một lần em được đi chơi xa, trong đó có dùng trạng ngữ.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1371600" y="13716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TRẠNG NGỮ CHỈ NƠI CHỐN CHO CÂU</a:t>
            </a:r>
            <a:endParaRPr lang="en-US" sz="3600" i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9" name="Picture 13" descr="Copy of 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195305">
            <a:off x="533400" y="5410200"/>
            <a:ext cx="971550" cy="971550"/>
          </a:xfrm>
          <a:prstGeom prst="rect">
            <a:avLst/>
          </a:prstGeom>
          <a:noFill/>
        </p:spPr>
      </p:pic>
      <p:pic>
        <p:nvPicPr>
          <p:cNvPr id="19471" name="Picture 15" descr="Copy of 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-609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Copy of 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3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Copy of 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219200" y="889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99"/>
                </a:solidFill>
                <a:latin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endParaRPr lang="en-US" sz="2800" b="1" u="sng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94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8" grpId="0" animBg="1"/>
      <p:bldP spid="194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-609600" y="6553200"/>
            <a:ext cx="11963400" cy="228600"/>
            <a:chOff x="-96" y="4308"/>
            <a:chExt cx="7296" cy="63"/>
          </a:xfrm>
        </p:grpSpPr>
        <p:pic>
          <p:nvPicPr>
            <p:cNvPr id="21507" name="Picture 72" descr="M004hvc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6" y="4308"/>
              <a:ext cx="192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73" descr="M004hvc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4311"/>
              <a:ext cx="192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74" descr="M004hvc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95" y="4311"/>
              <a:ext cx="192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75" descr="M004hvc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0" y="4311"/>
              <a:ext cx="192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8458200" y="-288925"/>
            <a:ext cx="914400" cy="288925"/>
            <a:chOff x="384" y="192"/>
            <a:chExt cx="576" cy="182"/>
          </a:xfrm>
        </p:grpSpPr>
        <p:sp>
          <p:nvSpPr>
            <p:cNvPr id="34856" name="AutoShape 40"/>
            <p:cNvSpPr>
              <a:spLocks noChangeArrowheads="1"/>
            </p:cNvSpPr>
            <p:nvPr/>
          </p:nvSpPr>
          <p:spPr bwMode="auto">
            <a:xfrm>
              <a:off x="384" y="192"/>
              <a:ext cx="192" cy="182"/>
            </a:xfrm>
            <a:prstGeom prst="star5">
              <a:avLst/>
            </a:prstGeom>
            <a:solidFill>
              <a:srgbClr val="CC33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.VnArial" pitchFamily="34" charset="0"/>
              </a:endParaRPr>
            </a:p>
          </p:txBody>
        </p:sp>
        <p:sp>
          <p:nvSpPr>
            <p:cNvPr id="34857" name="AutoShape 41"/>
            <p:cNvSpPr>
              <a:spLocks noChangeArrowheads="1"/>
            </p:cNvSpPr>
            <p:nvPr/>
          </p:nvSpPr>
          <p:spPr bwMode="auto">
            <a:xfrm>
              <a:off x="666" y="207"/>
              <a:ext cx="144" cy="137"/>
            </a:xfrm>
            <a:prstGeom prst="star5">
              <a:avLst/>
            </a:prstGeom>
            <a:solidFill>
              <a:srgbClr val="CC33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.VnArial NarrowH" pitchFamily="34" charset="0"/>
                <a:cs typeface="Arial" charset="0"/>
              </a:endParaRPr>
            </a:p>
          </p:txBody>
        </p:sp>
        <p:sp>
          <p:nvSpPr>
            <p:cNvPr id="34858" name="AutoShape 42"/>
            <p:cNvSpPr>
              <a:spLocks noChangeArrowheads="1"/>
            </p:cNvSpPr>
            <p:nvPr/>
          </p:nvSpPr>
          <p:spPr bwMode="auto">
            <a:xfrm>
              <a:off x="864" y="218"/>
              <a:ext cx="96" cy="91"/>
            </a:xfrm>
            <a:prstGeom prst="star5">
              <a:avLst/>
            </a:prstGeom>
            <a:solidFill>
              <a:srgbClr val="CC33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.VnArial" pitchFamily="34" charset="0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495800" y="-288925"/>
            <a:ext cx="914400" cy="288925"/>
            <a:chOff x="384" y="192"/>
            <a:chExt cx="576" cy="182"/>
          </a:xfrm>
        </p:grpSpPr>
        <p:sp>
          <p:nvSpPr>
            <p:cNvPr id="34860" name="AutoShape 44"/>
            <p:cNvSpPr>
              <a:spLocks noChangeArrowheads="1"/>
            </p:cNvSpPr>
            <p:nvPr/>
          </p:nvSpPr>
          <p:spPr bwMode="auto">
            <a:xfrm>
              <a:off x="384" y="192"/>
              <a:ext cx="192" cy="182"/>
            </a:xfrm>
            <a:prstGeom prst="star5">
              <a:avLst/>
            </a:prstGeom>
            <a:solidFill>
              <a:srgbClr val="EF891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66FFFF">
                  <a:alpha val="44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.VnArial" pitchFamily="34" charset="0"/>
              </a:endParaRPr>
            </a:p>
          </p:txBody>
        </p:sp>
        <p:sp>
          <p:nvSpPr>
            <p:cNvPr id="34861" name="AutoShape 45"/>
            <p:cNvSpPr>
              <a:spLocks noChangeArrowheads="1"/>
            </p:cNvSpPr>
            <p:nvPr/>
          </p:nvSpPr>
          <p:spPr bwMode="auto">
            <a:xfrm>
              <a:off x="666" y="207"/>
              <a:ext cx="144" cy="137"/>
            </a:xfrm>
            <a:prstGeom prst="star5">
              <a:avLst/>
            </a:prstGeom>
            <a:solidFill>
              <a:srgbClr val="EF891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66FFFF">
                  <a:alpha val="44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.VnArial NarrowH" pitchFamily="34" charset="0"/>
                <a:cs typeface="Arial" charset="0"/>
              </a:endParaRPr>
            </a:p>
          </p:txBody>
        </p:sp>
        <p:sp>
          <p:nvSpPr>
            <p:cNvPr id="34862" name="AutoShape 46"/>
            <p:cNvSpPr>
              <a:spLocks noChangeArrowheads="1"/>
            </p:cNvSpPr>
            <p:nvPr/>
          </p:nvSpPr>
          <p:spPr bwMode="auto">
            <a:xfrm>
              <a:off x="864" y="218"/>
              <a:ext cx="96" cy="91"/>
            </a:xfrm>
            <a:prstGeom prst="star5">
              <a:avLst/>
            </a:prstGeom>
            <a:solidFill>
              <a:srgbClr val="EF891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66FFFF">
                  <a:alpha val="44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.VnArial" pitchFamily="34" charset="0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9144000" y="1752600"/>
            <a:ext cx="914400" cy="288925"/>
            <a:chOff x="384" y="192"/>
            <a:chExt cx="576" cy="182"/>
          </a:xfrm>
        </p:grpSpPr>
        <p:sp>
          <p:nvSpPr>
            <p:cNvPr id="34864" name="AutoShape 48"/>
            <p:cNvSpPr>
              <a:spLocks noChangeArrowheads="1"/>
            </p:cNvSpPr>
            <p:nvPr/>
          </p:nvSpPr>
          <p:spPr bwMode="auto">
            <a:xfrm>
              <a:off x="384" y="192"/>
              <a:ext cx="192" cy="182"/>
            </a:xfrm>
            <a:prstGeom prst="star5">
              <a:avLst/>
            </a:prstGeom>
            <a:solidFill>
              <a:srgbClr val="00FF00">
                <a:alpha val="42999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FFCCCC">
                  <a:alpha val="34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.VnArial" pitchFamily="34" charset="0"/>
              </a:endParaRPr>
            </a:p>
          </p:txBody>
        </p:sp>
        <p:sp>
          <p:nvSpPr>
            <p:cNvPr id="34865" name="AutoShape 49"/>
            <p:cNvSpPr>
              <a:spLocks noChangeArrowheads="1"/>
            </p:cNvSpPr>
            <p:nvPr/>
          </p:nvSpPr>
          <p:spPr bwMode="auto">
            <a:xfrm>
              <a:off x="666" y="207"/>
              <a:ext cx="144" cy="137"/>
            </a:xfrm>
            <a:prstGeom prst="star5">
              <a:avLst/>
            </a:prstGeom>
            <a:solidFill>
              <a:srgbClr val="00FF00">
                <a:alpha val="42999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FFCCCC">
                  <a:alpha val="34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.VnArial NarrowH" pitchFamily="34" charset="0"/>
                <a:cs typeface="Arial" charset="0"/>
              </a:endParaRPr>
            </a:p>
          </p:txBody>
        </p:sp>
        <p:sp>
          <p:nvSpPr>
            <p:cNvPr id="34866" name="AutoShape 50"/>
            <p:cNvSpPr>
              <a:spLocks noChangeArrowheads="1"/>
            </p:cNvSpPr>
            <p:nvPr/>
          </p:nvSpPr>
          <p:spPr bwMode="auto">
            <a:xfrm>
              <a:off x="864" y="218"/>
              <a:ext cx="96" cy="91"/>
            </a:xfrm>
            <a:prstGeom prst="star5">
              <a:avLst/>
            </a:prstGeom>
            <a:solidFill>
              <a:srgbClr val="00FF00">
                <a:alpha val="42999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FFCCCC">
                  <a:alpha val="34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.VnArial" pitchFamily="34" charset="0"/>
              </a:endParaRPr>
            </a:p>
          </p:txBody>
        </p:sp>
      </p:grpSp>
      <p:pic>
        <p:nvPicPr>
          <p:cNvPr id="21523" name="Picture 65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0"/>
            <a:ext cx="502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66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5800" y="0"/>
            <a:ext cx="502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67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0"/>
            <a:ext cx="502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68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5800" y="0"/>
            <a:ext cx="502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69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04775"/>
            <a:ext cx="502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70" descr="anixmas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8200" y="104775"/>
            <a:ext cx="502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0" name="GFCLOCK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066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66738" y="990600"/>
            <a:ext cx="85772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4000" b="1">
                <a:solidFill>
                  <a:schemeClr val="tx2"/>
                </a:solidFill>
              </a:rPr>
              <a:t> </a:t>
            </a:r>
            <a:r>
              <a:rPr lang="en-US" sz="4000" b="1"/>
              <a:t>Trước nhà</a:t>
            </a:r>
            <a:r>
              <a:rPr lang="en-US" sz="4000" b="1">
                <a:solidFill>
                  <a:schemeClr val="tx2"/>
                </a:solidFill>
              </a:rPr>
              <a:t>, mấy cây hoa giấy </a:t>
            </a:r>
            <a:r>
              <a:rPr lang="en-US" sz="4000" b="1">
                <a:solidFill>
                  <a:srgbClr val="FF3300"/>
                </a:solidFill>
              </a:rPr>
              <a:t>//</a:t>
            </a:r>
            <a:r>
              <a:rPr lang="en-US" sz="4000" b="1">
                <a:solidFill>
                  <a:schemeClr val="tx2"/>
                </a:solidFill>
              </a:rPr>
              <a:t> nở tưng bừng.</a:t>
            </a:r>
          </a:p>
        </p:txBody>
      </p:sp>
      <p:pic>
        <p:nvPicPr>
          <p:cNvPr id="21532" name="Picture 28" descr="http://thunglunghoahong.com/Uploads/News/05012010/Love_Forever/2015194636-hoa-giay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1905000" y="28194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561975" y="1000125"/>
            <a:ext cx="85772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4000" b="1">
                <a:solidFill>
                  <a:schemeClr val="tx2"/>
                </a:solidFill>
              </a:rPr>
              <a:t> </a:t>
            </a:r>
            <a:r>
              <a:rPr lang="en-US" sz="4000" b="1">
                <a:solidFill>
                  <a:srgbClr val="FF0000"/>
                </a:solidFill>
              </a:rPr>
              <a:t>Trước nhà,</a:t>
            </a:r>
            <a:r>
              <a:rPr lang="en-US" sz="4000" b="1">
                <a:solidFill>
                  <a:schemeClr val="tx2"/>
                </a:solidFill>
              </a:rPr>
              <a:t> mấy cây hoa giấy </a:t>
            </a:r>
            <a:r>
              <a:rPr lang="en-US" sz="4000" b="1">
                <a:solidFill>
                  <a:srgbClr val="FF3300"/>
                </a:solidFill>
              </a:rPr>
              <a:t>//</a:t>
            </a:r>
            <a:r>
              <a:rPr lang="en-US" sz="4000" b="1">
                <a:solidFill>
                  <a:schemeClr val="tx2"/>
                </a:solidFill>
              </a:rPr>
              <a:t> nở tưng bừng.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9688" y="0"/>
            <a:ext cx="9047162" cy="547688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FFFF00"/>
                </a:solidFill>
                <a:cs typeface="Arial" charset="0"/>
              </a:rPr>
              <a:t>Thứ  năm ngày 14 tháng 04 năm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087" fill="hold"/>
                                        <p:tgtEl>
                                          <p:spTgt spid="34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00"/>
                  </p:tgtEl>
                </p:cond>
              </p:nextCondLst>
            </p:seq>
            <p:audio>
              <p:cMediaNode>
                <p:cTn id="57" repeatCount="14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00"/>
                </p:tgtEl>
              </p:cMediaNode>
            </p:audio>
          </p:childTnLst>
        </p:cTn>
      </p:par>
    </p:tnLst>
    <p:bldLst>
      <p:bldP spid="21530" grpId="0" animBg="1"/>
      <p:bldP spid="2153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838200" y="914400"/>
            <a:ext cx="7848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3600">
                <a:solidFill>
                  <a:srgbClr val="CC3399"/>
                </a:solidFill>
              </a:rPr>
              <a:t>2. </a:t>
            </a:r>
            <a:r>
              <a:rPr lang="en-US" sz="3600" b="1">
                <a:solidFill>
                  <a:srgbClr val="CC3399"/>
                </a:solidFill>
              </a:rPr>
              <a:t>Đặt câu hỏi cho các trạng ngữ tìm được trong những câu trên.</a:t>
            </a:r>
          </a:p>
        </p:txBody>
      </p:sp>
      <p:sp>
        <p:nvSpPr>
          <p:cNvPr id="23555" name="Text Box 3"/>
          <p:cNvSpPr txBox="1">
            <a:spLocks noGrp="1" noChangeArrowheads="1"/>
          </p:cNvSpPr>
          <p:nvPr>
            <p:ph idx="1"/>
          </p:nvPr>
        </p:nvSpPr>
        <p:spPr>
          <a:xfrm>
            <a:off x="609600" y="2743200"/>
            <a:ext cx="7924800" cy="1295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000"/>
              <a:t>Mấy cây hoa giấy nở tưng bừng ở đâu?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cs typeface="Arial" charset="0"/>
              </a:rPr>
              <a:t>Ở đâu hoa sấu  vẫn nở, vẫn vương vãi khắp thủ đô?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688" y="0"/>
            <a:ext cx="9047162" cy="547688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FFFF00"/>
                </a:solidFill>
                <a:cs typeface="Arial" charset="0"/>
              </a:rPr>
              <a:t>Thứ  năm ngày 14 tháng 04 năm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allAtOnce"/>
      <p:bldP spid="23556" grpId="0" build="allAtOnce"/>
      <p:bldP spid="235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19100" y="5715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b).</a:t>
            </a:r>
            <a:r>
              <a:rPr lang="en-US" sz="3600"/>
              <a:t>Trên các lề phố, trước cổng các cơ quan, trên mặt đường nhựa, từ khắp năm cửa ô trở vào,</a:t>
            </a:r>
            <a:r>
              <a:rPr lang="en-US" sz="3600">
                <a:solidFill>
                  <a:schemeClr val="tx2"/>
                </a:solidFill>
              </a:rPr>
              <a:t> hoa sấu vẫn nở, vẫn vương vãi khắp thủ đô.</a:t>
            </a:r>
          </a:p>
        </p:txBody>
      </p:sp>
      <p:pic>
        <p:nvPicPr>
          <p:cNvPr id="25603" name="Picture 3" descr="hoas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723900"/>
            <a:ext cx="4648200" cy="514350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09575" y="5715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b).</a:t>
            </a:r>
            <a:r>
              <a:rPr lang="en-US" sz="3600">
                <a:solidFill>
                  <a:srgbClr val="FF0000"/>
                </a:solidFill>
              </a:rPr>
              <a:t>Trên các lề phố, trước cổng các cơ quan, trên mặt đường nhựa, từ khắp năm cửa ô trở vào</a:t>
            </a:r>
            <a:r>
              <a:rPr lang="en-US" sz="3600"/>
              <a:t>,</a:t>
            </a:r>
            <a:r>
              <a:rPr lang="en-US" sz="3600">
                <a:solidFill>
                  <a:schemeClr val="tx2"/>
                </a:solidFill>
              </a:rPr>
              <a:t> hoa sấu vẫn nở, vẫn vương vãi khắp thủ đô.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animBg="1"/>
      <p:bldP spid="25605" grpId="0"/>
      <p:bldP spid="2560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122"/>
  <p:tag name="VIOLETTITLE" val="Thêm trạng ngữ chỉ nơi chốn cho câu"/>
  <p:tag name="VIOLETLESSON" val="59"/>
  <p:tag name="VIOLETCATID" val="8049778"/>
  <p:tag name="VIOLETSUBJECT" val="Luyện từ và câu 4"/>
  <p:tag name="VIOLETAUTHORID" val="1917121"/>
  <p:tag name="VIOLETAUTHORNAME" val="Trương Văn Trung"/>
  <p:tag name="VIOLETAUTHORAVATAR" val="no_avatar.jpg"/>
  <p:tag name="VIOLETAUTHORADDRESS" val="Trường TH Mạc Đĩnh Chi - Đồng Nai"/>
  <p:tag name="VIOLETDATE" val="2012-07-29 18:13:54"/>
  <p:tag name="VIOLETHIT" val="489"/>
  <p:tag name="VIOLETLIKE" val="0"/>
  <p:tag name="MMPROD_NEXTUNIQUEID" val="10010"/>
  <p:tag name="MMPROD_UIDATA" val="&lt;database version=&quot;7.0&quot;&gt;&lt;object type=&quot;1&quot; unique_id=&quot;10001&quot;&gt;&lt;object type=&quot;2&quot; unique_id=&quot;10202&quot;&gt;&lt;object type=&quot;3&quot; unique_id=&quot;10204&quot;&gt;&lt;property id=&quot;20148&quot; value=&quot;5&quot;/&gt;&lt;property id=&quot;20300&quot; value=&quot;Slide 2&quot;/&gt;&lt;property id=&quot;20307&quot; value=&quot;289&quot;/&gt;&lt;/object&gt;&lt;object type=&quot;3&quot; unique_id=&quot;10205&quot;&gt;&lt;property id=&quot;20148&quot; value=&quot;5&quot;/&gt;&lt;property id=&quot;20300&quot; value=&quot;Slide 3&quot;/&gt;&lt;property id=&quot;20307&quot; value=&quot;290&quot;/&gt;&lt;/object&gt;&lt;object type=&quot;3&quot; unique_id=&quot;10206&quot;&gt;&lt;property id=&quot;20148&quot; value=&quot;5&quot;/&gt;&lt;property id=&quot;20300&quot; value=&quot;Slide 4&quot;/&gt;&lt;property id=&quot;20307&quot; value=&quot;291&quot;/&gt;&lt;/object&gt;&lt;object type=&quot;3&quot; unique_id=&quot;10207&quot;&gt;&lt;property id=&quot;20148&quot; value=&quot;5&quot;/&gt;&lt;property id=&quot;20300&quot; value=&quot;Slide 5&quot;/&gt;&lt;property id=&quot;20307&quot; value=&quot;292&quot;/&gt;&lt;/object&gt;&lt;object type=&quot;3&quot; unique_id=&quot;10208&quot;&gt;&lt;property id=&quot;20148&quot; value=&quot;5&quot;/&gt;&lt;property id=&quot;20300&quot; value=&quot;Slide 6&quot;/&gt;&lt;property id=&quot;20307&quot; value=&quot;269&quot;/&gt;&lt;/object&gt;&lt;object type=&quot;3&quot; unique_id=&quot;10209&quot;&gt;&lt;property id=&quot;20148&quot; value=&quot;5&quot;/&gt;&lt;property id=&quot;20300&quot; value=&quot;Slide 10&quot;/&gt;&lt;property id=&quot;20307&quot; value=&quot;274&quot;/&gt;&lt;/object&gt;&lt;object type=&quot;3&quot; unique_id=&quot;10210&quot;&gt;&lt;property id=&quot;20148&quot; value=&quot;5&quot;/&gt;&lt;property id=&quot;20300&quot; value=&quot;Slide 11&quot;/&gt;&lt;property id=&quot;20307&quot; value=&quot;293&quot;/&gt;&lt;/object&gt;&lt;object type=&quot;3&quot; unique_id=&quot;10211&quot;&gt;&lt;property id=&quot;20148&quot; value=&quot;5&quot;/&gt;&lt;property id=&quot;20300&quot; value=&quot;Slide 12&quot;/&gt;&lt;property id=&quot;20307&quot; value=&quot;275&quot;/&gt;&lt;/object&gt;&lt;object type=&quot;3&quot; unique_id=&quot;10212&quot;&gt;&lt;property id=&quot;20148&quot; value=&quot;5&quot;/&gt;&lt;property id=&quot;20300&quot; value=&quot;Slide 13&quot;/&gt;&lt;property id=&quot;20307&quot; value=&quot;276&quot;/&gt;&lt;/object&gt;&lt;object type=&quot;3&quot; unique_id=&quot;10213&quot;&gt;&lt;property id=&quot;20148&quot; value=&quot;5&quot;/&gt;&lt;property id=&quot;20300&quot; value=&quot;Slide 14&quot;/&gt;&lt;property id=&quot;20307&quot; value=&quot;284&quot;/&gt;&lt;/object&gt;&lt;object type=&quot;3&quot; unique_id=&quot;10214&quot;&gt;&lt;property id=&quot;20148&quot; value=&quot;5&quot;/&gt;&lt;property id=&quot;20300&quot; value=&quot;Slide 15&quot;/&gt;&lt;property id=&quot;20307&quot; value=&quot;294&quot;/&gt;&lt;/object&gt;&lt;object type=&quot;3&quot; unique_id=&quot;10215&quot;&gt;&lt;property id=&quot;20148&quot; value=&quot;5&quot;/&gt;&lt;property id=&quot;20300&quot; value=&quot;Slide 16&quot;/&gt;&lt;property id=&quot;20307&quot; value=&quot;285&quot;/&gt;&lt;/object&gt;&lt;object type=&quot;3&quot; unique_id=&quot;10216&quot;&gt;&lt;property id=&quot;20148&quot; value=&quot;5&quot;/&gt;&lt;property id=&quot;20300&quot; value=&quot;Slide 17&quot;/&gt;&lt;property id=&quot;20307&quot; value=&quot;295&quot;/&gt;&lt;/object&gt;&lt;object type=&quot;3&quot; unique_id=&quot;10286&quot;&gt;&lt;property id=&quot;20148&quot; value=&quot;5&quot;/&gt;&lt;property id=&quot;20300&quot; value=&quot;Slide 7&quot;/&gt;&lt;property id=&quot;20307&quot; value=&quot;297&quot;/&gt;&lt;/object&gt;&lt;object type=&quot;3&quot; unique_id=&quot;10287&quot;&gt;&lt;property id=&quot;20148&quot; value=&quot;5&quot;/&gt;&lt;property id=&quot;20300&quot; value=&quot;Slide 8 - &amp;quot;2. Đặt câu hỏi cho các trạng ngữ tìm được trong những câu trên.&amp;quot;&quot;/&gt;&lt;property id=&quot;20307&quot; value=&quot;298&quot;/&gt;&lt;/object&gt;&lt;object type=&quot;3&quot; unique_id=&quot;10288&quot;&gt;&lt;property id=&quot;20148&quot; value=&quot;5&quot;/&gt;&lt;property id=&quot;20300&quot; value=&quot;Slide 9&quot;/&gt;&lt;property id=&quot;20307&quot; value=&quot;299&quot;/&gt;&lt;/object&gt;&lt;object type=&quot;3&quot; unique_id=&quot;10310&quot;&gt;&lt;property id=&quot;20148&quot; value=&quot;5&quot;/&gt;&lt;property id=&quot;20300&quot; value=&quot;Slide 1&quot;/&gt;&lt;property id=&quot;20307&quot; value=&quot;300&quot;/&gt;&lt;/object&gt;&lt;/object&gt;&lt;object type=&quot;8&quot; unique_id=&quot;102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933</Words>
  <Application>Microsoft Office PowerPoint</Application>
  <PresentationFormat>On-screen Show (4:3)</PresentationFormat>
  <Paragraphs>103</Paragraphs>
  <Slides>17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2. Đặt câu hỏi cho các trạng ngữ tìm được trong những câu trên.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- ETH0 -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AutoBVT</cp:lastModifiedBy>
  <cp:revision>38</cp:revision>
  <dcterms:created xsi:type="dcterms:W3CDTF">2011-04-09T00:45:25Z</dcterms:created>
  <dcterms:modified xsi:type="dcterms:W3CDTF">2017-04-19T05:46:14Z</dcterms:modified>
</cp:coreProperties>
</file>